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22" r:id="rId2"/>
    <p:sldId id="336" r:id="rId3"/>
    <p:sldId id="344" r:id="rId4"/>
    <p:sldId id="345" r:id="rId5"/>
    <p:sldId id="346" r:id="rId6"/>
    <p:sldId id="347" r:id="rId7"/>
    <p:sldId id="306" r:id="rId8"/>
  </p:sldIdLst>
  <p:sldSz cx="12192000" cy="6858000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CC00"/>
    <a:srgbClr val="669900"/>
    <a:srgbClr val="CC3300"/>
    <a:srgbClr val="9900CC"/>
    <a:srgbClr val="FF99FF"/>
    <a:srgbClr val="FFFF00"/>
    <a:srgbClr val="008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7" autoAdjust="0"/>
    <p:restoredTop sz="94904" autoAdjust="0"/>
  </p:normalViewPr>
  <p:slideViewPr>
    <p:cSldViewPr snapToGrid="0">
      <p:cViewPr varScale="1">
        <p:scale>
          <a:sx n="68" d="100"/>
          <a:sy n="68" d="100"/>
        </p:scale>
        <p:origin x="6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6687E4D-55D8-441A-9E73-EFEEB7213EB4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E74A005-CB48-4164-B3CC-DFEE6D92B1F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9272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4160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275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649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797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2933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415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654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9497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07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7743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5826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000"/>
            <a:lum/>
          </a:blip>
          <a:srcRect/>
          <a:stretch>
            <a:fillRect t="-22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300D1-2B0E-415E-9FF9-8A1E4B894BCC}" type="datetimeFigureOut">
              <a:rPr lang="es-CO" smtClean="0"/>
              <a:pPr/>
              <a:t>18/03/2019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777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jpe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22.jpe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2149005" y="3290169"/>
            <a:ext cx="6789791" cy="156966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PLAN OPERATIVO</a:t>
            </a:r>
          </a:p>
          <a:p>
            <a:pPr algn="ctr"/>
            <a:r>
              <a:rPr lang="es-ES" sz="48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2019 </a:t>
            </a:r>
            <a:endParaRPr lang="es-ES" sz="48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858200" y="1346842"/>
            <a:ext cx="4238005" cy="4166252"/>
          </a:xfrm>
          <a:prstGeom prst="rect">
            <a:avLst/>
          </a:prstGeom>
        </p:spPr>
      </p:pic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9" cstate="print"/>
          <a:srcRect l="1653" t="5122" r="879" b="4907"/>
          <a:stretch/>
        </p:blipFill>
        <p:spPr>
          <a:xfrm>
            <a:off x="7312837" y="5557960"/>
            <a:ext cx="4879163" cy="128574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006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 cstate="print"/>
          <a:srcRect r="45721"/>
          <a:stretch/>
        </p:blipFill>
        <p:spPr>
          <a:xfrm>
            <a:off x="0" y="5826034"/>
            <a:ext cx="4053385" cy="1031966"/>
          </a:xfrm>
          <a:prstGeom prst="rect">
            <a:avLst/>
          </a:prstGeom>
        </p:spPr>
      </p:pic>
      <p:sp>
        <p:nvSpPr>
          <p:cNvPr id="14" name="Redondear rectángulo de esquina diagonal 13"/>
          <p:cNvSpPr/>
          <p:nvPr/>
        </p:nvSpPr>
        <p:spPr>
          <a:xfrm>
            <a:off x="4071278" y="296374"/>
            <a:ext cx="7829570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15" name="Anillo 14"/>
          <p:cNvSpPr/>
          <p:nvPr/>
        </p:nvSpPr>
        <p:spPr>
          <a:xfrm>
            <a:off x="2870769" y="-51247"/>
            <a:ext cx="1402773" cy="1383550"/>
          </a:xfrm>
          <a:prstGeom prst="donut">
            <a:avLst>
              <a:gd name="adj" fmla="val 291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151786" y="418399"/>
            <a:ext cx="7958081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 ANTECEDENTES</a:t>
            </a:r>
            <a:endParaRPr lang="es-ES" sz="28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7" name="Anillo 16"/>
          <p:cNvSpPr/>
          <p:nvPr/>
        </p:nvSpPr>
        <p:spPr>
          <a:xfrm>
            <a:off x="2979525" y="29467"/>
            <a:ext cx="1169618" cy="1179317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79402" y="2393149"/>
            <a:ext cx="2763127" cy="20735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4" name="CuadroTexto 33"/>
          <p:cNvSpPr txBox="1"/>
          <p:nvPr/>
        </p:nvSpPr>
        <p:spPr>
          <a:xfrm>
            <a:off x="6483934" y="1141231"/>
            <a:ext cx="487579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/>
              <a:t>Comité Técnico Ibagué</a:t>
            </a:r>
          </a:p>
          <a:p>
            <a:pPr algn="ctr"/>
            <a:r>
              <a:rPr lang="es-CO" sz="1600" dirty="0" smtClean="0"/>
              <a:t>(24-Agosto/18) </a:t>
            </a:r>
          </a:p>
          <a:p>
            <a:pPr algn="ctr"/>
            <a:endParaRPr lang="es-CO" sz="1600" dirty="0"/>
          </a:p>
          <a:p>
            <a:pPr algn="ctr"/>
            <a:r>
              <a:rPr lang="es-CO" sz="1600" b="1" dirty="0" smtClean="0"/>
              <a:t>Comité Técnico Neiva</a:t>
            </a:r>
          </a:p>
          <a:p>
            <a:pPr algn="ctr"/>
            <a:r>
              <a:rPr lang="es-CO" sz="1600" dirty="0" smtClean="0"/>
              <a:t>(Feb 28, Marzo 01/19)</a:t>
            </a:r>
            <a:endParaRPr lang="es-CO" sz="1600" dirty="0"/>
          </a:p>
        </p:txBody>
      </p:sp>
      <p:sp>
        <p:nvSpPr>
          <p:cNvPr id="35" name="Anillo 34"/>
          <p:cNvSpPr/>
          <p:nvPr/>
        </p:nvSpPr>
        <p:spPr>
          <a:xfrm>
            <a:off x="8127885" y="2454998"/>
            <a:ext cx="1457711" cy="1336843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6445290" y="2559766"/>
            <a:ext cx="4875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 smtClean="0"/>
              <a:t>Priorizó</a:t>
            </a:r>
            <a:r>
              <a:rPr lang="es-CO" sz="1600" b="1" dirty="0" smtClean="0"/>
              <a:t> </a:t>
            </a:r>
          </a:p>
        </p:txBody>
      </p:sp>
      <p:sp>
        <p:nvSpPr>
          <p:cNvPr id="10" name="Flecha abajo 9"/>
          <p:cNvSpPr/>
          <p:nvPr/>
        </p:nvSpPr>
        <p:spPr>
          <a:xfrm rot="2295023">
            <a:off x="6943325" y="3446726"/>
            <a:ext cx="654451" cy="17110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Flecha abajo 36"/>
          <p:cNvSpPr/>
          <p:nvPr/>
        </p:nvSpPr>
        <p:spPr>
          <a:xfrm>
            <a:off x="8328225" y="3872647"/>
            <a:ext cx="635038" cy="15033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Flecha abajo 37"/>
          <p:cNvSpPr/>
          <p:nvPr/>
        </p:nvSpPr>
        <p:spPr>
          <a:xfrm rot="19571657">
            <a:off x="10012768" y="3373260"/>
            <a:ext cx="608241" cy="17203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9" name="CuadroTexto 38"/>
          <p:cNvSpPr txBox="1"/>
          <p:nvPr/>
        </p:nvSpPr>
        <p:spPr>
          <a:xfrm>
            <a:off x="5732759" y="4955792"/>
            <a:ext cx="19338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/>
              <a:t>Proyecto </a:t>
            </a:r>
            <a:r>
              <a:rPr lang="es-CO" sz="1600" b="1" dirty="0" err="1" smtClean="0"/>
              <a:t>PSA</a:t>
            </a:r>
            <a:r>
              <a:rPr lang="es-CO" sz="1600" b="1" dirty="0" smtClean="0"/>
              <a:t> Macizo</a:t>
            </a:r>
            <a:endParaRPr lang="es-CO" sz="1600" dirty="0"/>
          </a:p>
        </p:txBody>
      </p:sp>
      <p:sp>
        <p:nvSpPr>
          <p:cNvPr id="40" name="CuadroTexto 39"/>
          <p:cNvSpPr txBox="1"/>
          <p:nvPr/>
        </p:nvSpPr>
        <p:spPr>
          <a:xfrm>
            <a:off x="7811425" y="5338265"/>
            <a:ext cx="19338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/>
              <a:t>Gestión en Páramos</a:t>
            </a:r>
            <a:endParaRPr lang="es-CO" sz="1600" dirty="0"/>
          </a:p>
        </p:txBody>
      </p:sp>
      <p:sp>
        <p:nvSpPr>
          <p:cNvPr id="41" name="CuadroTexto 40"/>
          <p:cNvSpPr txBox="1"/>
          <p:nvPr/>
        </p:nvSpPr>
        <p:spPr>
          <a:xfrm>
            <a:off x="9698273" y="4992959"/>
            <a:ext cx="2187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/>
              <a:t>  Articulación </a:t>
            </a:r>
          </a:p>
          <a:p>
            <a:pPr algn="ctr"/>
            <a:r>
              <a:rPr lang="es-CO" sz="1600" b="1" dirty="0" err="1" smtClean="0"/>
              <a:t>PND</a:t>
            </a:r>
            <a:r>
              <a:rPr lang="es-CO" sz="1600" b="1" dirty="0" smtClean="0"/>
              <a:t> 2018- 2022</a:t>
            </a:r>
          </a:p>
          <a:p>
            <a:pPr algn="ctr"/>
            <a:r>
              <a:rPr lang="es-CO" sz="1600" b="1" dirty="0" smtClean="0"/>
              <a:t>CONPES 3915</a:t>
            </a:r>
            <a:endParaRPr lang="es-CO" sz="1600" dirty="0"/>
          </a:p>
        </p:txBody>
      </p:sp>
      <p:sp>
        <p:nvSpPr>
          <p:cNvPr id="55" name="Arco de bloque 54"/>
          <p:cNvSpPr/>
          <p:nvPr/>
        </p:nvSpPr>
        <p:spPr>
          <a:xfrm rot="10800000">
            <a:off x="7471202" y="2140222"/>
            <a:ext cx="2712997" cy="2146461"/>
          </a:xfrm>
          <a:prstGeom prst="blockArc">
            <a:avLst>
              <a:gd name="adj1" fmla="val 10800000"/>
              <a:gd name="adj2" fmla="val 21233419"/>
              <a:gd name="adj3" fmla="val 202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56" name="CuadroTexto 55"/>
          <p:cNvSpPr txBox="1"/>
          <p:nvPr/>
        </p:nvSpPr>
        <p:spPr>
          <a:xfrm>
            <a:off x="8169529" y="3809814"/>
            <a:ext cx="2745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schemeClr val="bg1"/>
                </a:solidFill>
              </a:rPr>
              <a:t>Sec. Técnica + 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45" name="2 Imagen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707035" y="2020970"/>
            <a:ext cx="1225109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568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r="32191"/>
          <a:stretch/>
        </p:blipFill>
        <p:spPr>
          <a:xfrm>
            <a:off x="-43286" y="0"/>
            <a:ext cx="7819979" cy="6799695"/>
          </a:xfrm>
          <a:prstGeom prst="rect">
            <a:avLst/>
          </a:prstGeom>
        </p:spPr>
      </p:pic>
      <p:pic>
        <p:nvPicPr>
          <p:cNvPr id="8" name="Picture 12" descr="http://www.minambiente.gov.co/imagesInst/dinamicas/sobre_minist/entidades_sector/130412_logo_corponari%C3%B1o_2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938" y="907865"/>
            <a:ext cx="912746" cy="648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0" descr="http://www.notivisionpopayan.com/imagenes/publicidad/1377009409_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775" y="1856799"/>
            <a:ext cx="871909" cy="548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30 CuadroTexto"/>
          <p:cNvSpPr txBox="1"/>
          <p:nvPr/>
        </p:nvSpPr>
        <p:spPr>
          <a:xfrm>
            <a:off x="844021" y="863500"/>
            <a:ext cx="2310630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CORTOLIMA</a:t>
            </a:r>
            <a:endParaRPr lang="es-CO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$ 20.000.000</a:t>
            </a:r>
          </a:p>
        </p:txBody>
      </p:sp>
      <p:sp>
        <p:nvSpPr>
          <p:cNvPr id="15" name="31 CuadroTexto"/>
          <p:cNvSpPr txBox="1"/>
          <p:nvPr/>
        </p:nvSpPr>
        <p:spPr>
          <a:xfrm>
            <a:off x="869033" y="1815237"/>
            <a:ext cx="2304233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CAM</a:t>
            </a: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$20.000.000</a:t>
            </a:r>
            <a:endParaRPr lang="es-CO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32 CuadroTexto"/>
          <p:cNvSpPr txBox="1"/>
          <p:nvPr/>
        </p:nvSpPr>
        <p:spPr>
          <a:xfrm>
            <a:off x="5062684" y="894082"/>
            <a:ext cx="2153662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CORPONARIÑO</a:t>
            </a: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$ 10.000.000</a:t>
            </a:r>
            <a:endParaRPr lang="es-CO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35 Conector recto"/>
          <p:cNvCxnSpPr/>
          <p:nvPr/>
        </p:nvCxnSpPr>
        <p:spPr>
          <a:xfrm>
            <a:off x="324683" y="4854219"/>
            <a:ext cx="7354234" cy="16687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8" name="Picture 2" descr="https://pbs.twimg.com/profile_images/572257087434936320/xe98MHE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73" y="1814818"/>
            <a:ext cx="650524" cy="64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4 Rectángulo"/>
          <p:cNvSpPr/>
          <p:nvPr/>
        </p:nvSpPr>
        <p:spPr>
          <a:xfrm>
            <a:off x="1364679" y="68760"/>
            <a:ext cx="500404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b="1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RECURSOS DISPONIBLES 2019 </a:t>
            </a:r>
          </a:p>
        </p:txBody>
      </p:sp>
      <p:pic>
        <p:nvPicPr>
          <p:cNvPr id="27" name="Picture 2" descr="Resultado de imagen para gobernacion de nariño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619" y="3870771"/>
            <a:ext cx="786220" cy="690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38 Rectángulo"/>
          <p:cNvSpPr/>
          <p:nvPr/>
        </p:nvSpPr>
        <p:spPr>
          <a:xfrm>
            <a:off x="1035982" y="4974098"/>
            <a:ext cx="566144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b="1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$ 145.000.000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7" cstate="print"/>
          <a:srcRect l="14873" t="538" r="14755" b="-930"/>
          <a:stretch/>
        </p:blipFill>
        <p:spPr>
          <a:xfrm>
            <a:off x="4190775" y="2820097"/>
            <a:ext cx="899331" cy="695483"/>
          </a:xfrm>
          <a:prstGeom prst="rect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792" y="1236693"/>
            <a:ext cx="3722833" cy="3661055"/>
          </a:xfrm>
          <a:prstGeom prst="rect">
            <a:avLst/>
          </a:prstGeom>
        </p:spPr>
      </p:pic>
      <p:pic>
        <p:nvPicPr>
          <p:cNvPr id="25" name="Imagen 2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4683" y="3839608"/>
            <a:ext cx="514127" cy="649886"/>
          </a:xfrm>
          <a:prstGeom prst="rect">
            <a:avLst/>
          </a:prstGeom>
        </p:spPr>
      </p:pic>
      <p:sp>
        <p:nvSpPr>
          <p:cNvPr id="32" name="31 CuadroTexto"/>
          <p:cNvSpPr txBox="1"/>
          <p:nvPr/>
        </p:nvSpPr>
        <p:spPr>
          <a:xfrm>
            <a:off x="822587" y="3843163"/>
            <a:ext cx="2304233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err="1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PNN</a:t>
            </a:r>
            <a:endParaRPr lang="es-CO" b="1" dirty="0" smtClean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$15.000.000_</a:t>
            </a:r>
            <a:endParaRPr lang="es-CO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58137" y="2842160"/>
            <a:ext cx="705460" cy="647554"/>
          </a:xfrm>
          <a:prstGeom prst="rect">
            <a:avLst/>
          </a:prstGeom>
        </p:spPr>
      </p:pic>
      <p:pic>
        <p:nvPicPr>
          <p:cNvPr id="35" name="Imagen 3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88286" y="859307"/>
            <a:ext cx="650524" cy="650524"/>
          </a:xfrm>
          <a:prstGeom prst="rect">
            <a:avLst/>
          </a:prstGeom>
        </p:spPr>
      </p:pic>
      <p:sp>
        <p:nvSpPr>
          <p:cNvPr id="36" name="31 CuadroTexto"/>
          <p:cNvSpPr txBox="1"/>
          <p:nvPr/>
        </p:nvSpPr>
        <p:spPr>
          <a:xfrm>
            <a:off x="881788" y="2843383"/>
            <a:ext cx="2261432" cy="646331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CVC</a:t>
            </a: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$ 30.000.000</a:t>
            </a:r>
            <a:endParaRPr lang="es-CO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31 CuadroTexto"/>
          <p:cNvSpPr txBox="1"/>
          <p:nvPr/>
        </p:nvSpPr>
        <p:spPr>
          <a:xfrm>
            <a:off x="5094969" y="2842599"/>
            <a:ext cx="2121377" cy="61555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CORPOAMAZONIA</a:t>
            </a: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$10.000.000</a:t>
            </a:r>
            <a:endParaRPr lang="es-CO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31 CuadroTexto"/>
          <p:cNvSpPr txBox="1"/>
          <p:nvPr/>
        </p:nvSpPr>
        <p:spPr>
          <a:xfrm>
            <a:off x="5044927" y="1810351"/>
            <a:ext cx="2171419" cy="61555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CRC</a:t>
            </a: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$20.000.000</a:t>
            </a:r>
            <a:endParaRPr lang="es-CO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31 CuadroTexto"/>
          <p:cNvSpPr txBox="1"/>
          <p:nvPr/>
        </p:nvSpPr>
        <p:spPr>
          <a:xfrm>
            <a:off x="5019839" y="3870771"/>
            <a:ext cx="2196507" cy="615553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GOB. NARIÑO</a:t>
            </a:r>
          </a:p>
          <a:p>
            <a:pPr algn="ctr"/>
            <a:r>
              <a:rPr lang="es-CO" b="1" dirty="0" smtClean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$ 20.000.000</a:t>
            </a:r>
            <a:endParaRPr lang="es-CO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204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806216" y="-24686"/>
            <a:ext cx="9363399" cy="6951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Asesorar   y acompañar el establecimiento de las  comisiones conjunta para el ordenamiento y manejo  de los ecosistemas de </a:t>
            </a:r>
            <a:r>
              <a:rPr lang="es-C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páramos 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Jurisdicción  del Macizo Colombiano</a:t>
            </a:r>
            <a:endParaRPr lang="es-CO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 cstate="print"/>
          <a:srcRect r="45721"/>
          <a:stretch/>
        </p:blipFill>
        <p:spPr>
          <a:xfrm>
            <a:off x="0" y="5826034"/>
            <a:ext cx="4053385" cy="1031966"/>
          </a:xfrm>
          <a:prstGeom prst="rect">
            <a:avLst/>
          </a:prstGeom>
        </p:spPr>
      </p:pic>
      <p:sp>
        <p:nvSpPr>
          <p:cNvPr id="14" name="Redondear rectángulo de esquina diagonal 13"/>
          <p:cNvSpPr/>
          <p:nvPr/>
        </p:nvSpPr>
        <p:spPr>
          <a:xfrm>
            <a:off x="4057630" y="282726"/>
            <a:ext cx="7829570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15" name="Anillo 14"/>
          <p:cNvSpPr/>
          <p:nvPr/>
        </p:nvSpPr>
        <p:spPr>
          <a:xfrm>
            <a:off x="2870769" y="-51247"/>
            <a:ext cx="1402773" cy="1383550"/>
          </a:xfrm>
          <a:prstGeom prst="donut">
            <a:avLst>
              <a:gd name="adj" fmla="val 291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151786" y="418399"/>
            <a:ext cx="7958081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Gestión en Páramos</a:t>
            </a:r>
            <a:endParaRPr lang="es-ES" sz="28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7" name="Anillo 16"/>
          <p:cNvSpPr/>
          <p:nvPr/>
        </p:nvSpPr>
        <p:spPr>
          <a:xfrm>
            <a:off x="2979525" y="29467"/>
            <a:ext cx="1169618" cy="1179317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3187908" y="1462043"/>
            <a:ext cx="153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Objetivo</a:t>
            </a:r>
            <a:endParaRPr lang="es-CO" dirty="0"/>
          </a:p>
        </p:txBody>
      </p:sp>
      <p:sp>
        <p:nvSpPr>
          <p:cNvPr id="8" name="Rectángulo 7"/>
          <p:cNvSpPr/>
          <p:nvPr/>
        </p:nvSpPr>
        <p:spPr>
          <a:xfrm>
            <a:off x="3743934" y="1771617"/>
            <a:ext cx="8007341" cy="710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Asesorar   y acompañar 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 la gestión  para el </a:t>
            </a: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ordenamiento y manejo  de los ecosistemas de páramos en Jurisdicción  del Macizo Colombiano</a:t>
            </a:r>
            <a:endParaRPr lang="es-CO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uadroTexto 46"/>
          <p:cNvSpPr txBox="1"/>
          <p:nvPr/>
        </p:nvSpPr>
        <p:spPr>
          <a:xfrm>
            <a:off x="3074174" y="2871817"/>
            <a:ext cx="153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Alcance</a:t>
            </a:r>
            <a:endParaRPr lang="es-CO" dirty="0"/>
          </a:p>
        </p:txBody>
      </p:sp>
      <p:sp>
        <p:nvSpPr>
          <p:cNvPr id="11" name="Rectángulo 10"/>
          <p:cNvSpPr/>
          <p:nvPr/>
        </p:nvSpPr>
        <p:spPr>
          <a:xfrm>
            <a:off x="3900782" y="3187098"/>
            <a:ext cx="8143266" cy="295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Comisión Conjunta establecida </a:t>
            </a: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para el 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ordenamiento y manejo  de los ecosistemas de páramos del Macizo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Reglamento interno para la operatividad  de las comisión Conjunta  y  definición del plan de trabajo.</a:t>
            </a:r>
          </a:p>
          <a:p>
            <a:pPr marL="342900" indent="-342900" algn="just">
              <a:lnSpc>
                <a:spcPct val="115000"/>
              </a:lnSpc>
              <a:buFont typeface="Symbol" panose="05050102010706020507" pitchFamily="18" charset="2"/>
              <a:buChar char=""/>
            </a:pP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Taller de directrices para la implementación de estrategias de reconversión y sustitución  en páramos.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Capacitación  </a:t>
            </a: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para el diseño  de los planes de manejo de los 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páramos.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Informe y memoria </a:t>
            </a: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final de la gestión de las comisiones 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conjuntas en función a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a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 su planes de trabajo.</a:t>
            </a:r>
            <a:endParaRPr lang="es-CO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2 Imagen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645740"/>
            <a:ext cx="1225109" cy="4180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763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828601" y="0"/>
            <a:ext cx="9363399" cy="6951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Asesorar   y acompañar el establecimiento de las  comisiones conjunta para el ordenamiento y manejo  de los ecosistemas de </a:t>
            </a:r>
            <a:r>
              <a:rPr lang="es-C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páramos 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Jurisdicción  del Macizo Colombiano</a:t>
            </a:r>
            <a:endParaRPr lang="es-CO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 cstate="print"/>
          <a:srcRect r="45721"/>
          <a:stretch/>
        </p:blipFill>
        <p:spPr>
          <a:xfrm>
            <a:off x="0" y="5826034"/>
            <a:ext cx="4053385" cy="1031966"/>
          </a:xfrm>
          <a:prstGeom prst="rect">
            <a:avLst/>
          </a:prstGeom>
        </p:spPr>
      </p:pic>
      <p:sp>
        <p:nvSpPr>
          <p:cNvPr id="14" name="Redondear rectángulo de esquina diagonal 13"/>
          <p:cNvSpPr/>
          <p:nvPr/>
        </p:nvSpPr>
        <p:spPr>
          <a:xfrm>
            <a:off x="4053385" y="71588"/>
            <a:ext cx="7829570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15" name="Anillo 14"/>
          <p:cNvSpPr/>
          <p:nvPr/>
        </p:nvSpPr>
        <p:spPr>
          <a:xfrm>
            <a:off x="2870769" y="-51247"/>
            <a:ext cx="1402773" cy="1383550"/>
          </a:xfrm>
          <a:prstGeom prst="donut">
            <a:avLst>
              <a:gd name="adj" fmla="val 291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171349" y="197392"/>
            <a:ext cx="7958081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Proyecto </a:t>
            </a:r>
            <a:r>
              <a:rPr lang="es-ES" sz="2800" b="1" dirty="0" err="1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PSA</a:t>
            </a:r>
            <a:r>
              <a:rPr lang="es-ES" sz="28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Macizo</a:t>
            </a:r>
            <a:endParaRPr lang="es-ES" sz="28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7" name="Anillo 16"/>
          <p:cNvSpPr/>
          <p:nvPr/>
        </p:nvSpPr>
        <p:spPr>
          <a:xfrm>
            <a:off x="2979525" y="29467"/>
            <a:ext cx="1169618" cy="1179317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45" name="CuadroTexto 44"/>
          <p:cNvSpPr txBox="1"/>
          <p:nvPr/>
        </p:nvSpPr>
        <p:spPr>
          <a:xfrm>
            <a:off x="3864817" y="955022"/>
            <a:ext cx="153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Objetivo</a:t>
            </a:r>
            <a:endParaRPr lang="es-CO" dirty="0"/>
          </a:p>
        </p:txBody>
      </p:sp>
      <p:sp>
        <p:nvSpPr>
          <p:cNvPr id="8" name="Rectángulo 7"/>
          <p:cNvSpPr/>
          <p:nvPr/>
        </p:nvSpPr>
        <p:spPr>
          <a:xfrm>
            <a:off x="4193316" y="1275424"/>
            <a:ext cx="7602132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Formulación y gestión de un proyecto de pagos por servicio ambiental  para el  </a:t>
            </a: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acizo Colombiano, a partir del incentivo diseñado.</a:t>
            </a:r>
            <a:endParaRPr lang="es-CO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CuadroTexto 46"/>
          <p:cNvSpPr txBox="1"/>
          <p:nvPr/>
        </p:nvSpPr>
        <p:spPr>
          <a:xfrm>
            <a:off x="3486675" y="1856366"/>
            <a:ext cx="153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Alcance</a:t>
            </a:r>
            <a:endParaRPr lang="es-CO" dirty="0"/>
          </a:p>
        </p:txBody>
      </p:sp>
      <p:sp>
        <p:nvSpPr>
          <p:cNvPr id="11" name="Rectángulo 10"/>
          <p:cNvSpPr/>
          <p:nvPr/>
        </p:nvSpPr>
        <p:spPr>
          <a:xfrm>
            <a:off x="4168327" y="2114031"/>
            <a:ext cx="8143266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Reuniones de articulación 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MADR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UPRA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, ADR,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ANT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, 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AGROSAVIA</a:t>
            </a:r>
            <a:endParaRPr lang="es-CO" dirty="0" smtClean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Definición de la líneas de trabajo del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PSA</a:t>
            </a:r>
            <a:endParaRPr lang="es-CO" dirty="0" smtClean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Priorización de la zona de intervención.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Formulación del proyecto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Gestión para su financiamiento</a:t>
            </a:r>
          </a:p>
        </p:txBody>
      </p:sp>
      <p:sp>
        <p:nvSpPr>
          <p:cNvPr id="18" name="Redondear rectángulo de esquina diagonal 17"/>
          <p:cNvSpPr/>
          <p:nvPr/>
        </p:nvSpPr>
        <p:spPr>
          <a:xfrm>
            <a:off x="3990663" y="3794914"/>
            <a:ext cx="7829570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4042027" y="5030286"/>
            <a:ext cx="8007341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Articular la gestión de la instituciones a fin de potencializar las iniciativas de proyectos de la política Nacional en el Macizo.</a:t>
            </a:r>
            <a:endParaRPr lang="es-CO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4273542" y="6099265"/>
            <a:ext cx="7759131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Socialización de la política CONPES 3915 con actores de interés (Dptos.)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Reuniones de articulación </a:t>
            </a:r>
            <a:r>
              <a:rPr lang="es-CO" dirty="0" err="1">
                <a:ea typeface="Calibri" panose="020F0502020204030204" pitchFamily="34" charset="0"/>
                <a:cs typeface="Arial" panose="020B0604020202020204" pitchFamily="34" charset="0"/>
              </a:rPr>
              <a:t>MADR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ANM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DNP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s-CO" dirty="0" err="1">
                <a:ea typeface="Calibri" panose="020F0502020204030204" pitchFamily="34" charset="0"/>
                <a:cs typeface="Arial" panose="020B0604020202020204" pitchFamily="34" charset="0"/>
              </a:rPr>
              <a:t>UPRA</a:t>
            </a: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, ADR, </a:t>
            </a:r>
            <a:r>
              <a:rPr lang="es-CO" dirty="0" err="1">
                <a:ea typeface="Calibri" panose="020F0502020204030204" pitchFamily="34" charset="0"/>
                <a:cs typeface="Arial" panose="020B0604020202020204" pitchFamily="34" charset="0"/>
              </a:rPr>
              <a:t>ANT</a:t>
            </a:r>
            <a:r>
              <a:rPr lang="es-CO" dirty="0"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es-CO" dirty="0" err="1" smtClean="0">
                <a:ea typeface="Calibri" panose="020F0502020204030204" pitchFamily="34" charset="0"/>
                <a:cs typeface="Arial" panose="020B0604020202020204" pitchFamily="34" charset="0"/>
              </a:rPr>
              <a:t>CARs</a:t>
            </a:r>
            <a:r>
              <a:rPr lang="es-CO" dirty="0" smtClean="0"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</a:p>
        </p:txBody>
      </p:sp>
      <p:sp>
        <p:nvSpPr>
          <p:cNvPr id="21" name="Rectángulo 20"/>
          <p:cNvSpPr/>
          <p:nvPr/>
        </p:nvSpPr>
        <p:spPr>
          <a:xfrm>
            <a:off x="4193316" y="3916446"/>
            <a:ext cx="7958081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MESAS DE ARTICULACIÓN</a:t>
            </a:r>
            <a:endParaRPr lang="es-ES" sz="28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22" name="Anillo 21"/>
          <p:cNvSpPr/>
          <p:nvPr/>
        </p:nvSpPr>
        <p:spPr>
          <a:xfrm>
            <a:off x="2887608" y="3656035"/>
            <a:ext cx="1169618" cy="1179317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3" name="Anillo 22"/>
          <p:cNvSpPr/>
          <p:nvPr/>
        </p:nvSpPr>
        <p:spPr>
          <a:xfrm>
            <a:off x="2799037" y="3546367"/>
            <a:ext cx="1402773" cy="1383550"/>
          </a:xfrm>
          <a:prstGeom prst="donut">
            <a:avLst>
              <a:gd name="adj" fmla="val 291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4" name="CuadroTexto 23"/>
          <p:cNvSpPr txBox="1"/>
          <p:nvPr/>
        </p:nvSpPr>
        <p:spPr>
          <a:xfrm>
            <a:off x="3688482" y="4683521"/>
            <a:ext cx="153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Objetivo</a:t>
            </a:r>
            <a:endParaRPr lang="es-CO" dirty="0"/>
          </a:p>
        </p:txBody>
      </p:sp>
      <p:sp>
        <p:nvSpPr>
          <p:cNvPr id="25" name="CuadroTexto 24"/>
          <p:cNvSpPr txBox="1"/>
          <p:nvPr/>
        </p:nvSpPr>
        <p:spPr>
          <a:xfrm>
            <a:off x="3819112" y="5819843"/>
            <a:ext cx="1538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b="1" dirty="0" smtClean="0"/>
              <a:t>Alcance</a:t>
            </a:r>
            <a:endParaRPr lang="es-CO" dirty="0"/>
          </a:p>
        </p:txBody>
      </p:sp>
      <p:pic>
        <p:nvPicPr>
          <p:cNvPr id="26" name="2 Imagen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2036618"/>
            <a:ext cx="1225109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6322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828601" y="0"/>
            <a:ext cx="9363399" cy="6951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Asesorar   y acompañar el establecimiento de las  comisiones conjunta para el ordenamiento y manejo  de los ecosistemas de </a:t>
            </a:r>
            <a:r>
              <a:rPr lang="es-CO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páramos </a:t>
            </a:r>
            <a:r>
              <a:rPr lang="es-CO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Jurisdicción  del Macizo Colombiano</a:t>
            </a:r>
            <a:endParaRPr lang="es-CO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 cstate="print"/>
          <a:srcRect r="45721"/>
          <a:stretch/>
        </p:blipFill>
        <p:spPr>
          <a:xfrm>
            <a:off x="0" y="5826034"/>
            <a:ext cx="4053385" cy="1031966"/>
          </a:xfrm>
          <a:prstGeom prst="rect">
            <a:avLst/>
          </a:prstGeom>
        </p:spPr>
      </p:pic>
      <p:sp>
        <p:nvSpPr>
          <p:cNvPr id="14" name="Redondear rectángulo de esquina diagonal 13"/>
          <p:cNvSpPr/>
          <p:nvPr/>
        </p:nvSpPr>
        <p:spPr>
          <a:xfrm>
            <a:off x="4053385" y="811502"/>
            <a:ext cx="7829570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15" name="Anillo 14"/>
          <p:cNvSpPr/>
          <p:nvPr/>
        </p:nvSpPr>
        <p:spPr>
          <a:xfrm>
            <a:off x="2752984" y="421734"/>
            <a:ext cx="1402773" cy="1383550"/>
          </a:xfrm>
          <a:prstGeom prst="donut">
            <a:avLst>
              <a:gd name="adj" fmla="val 291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155757" y="936943"/>
            <a:ext cx="7958081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PRESUPUESTO</a:t>
            </a:r>
            <a:endParaRPr lang="es-ES" sz="28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7" name="Anillo 16"/>
          <p:cNvSpPr/>
          <p:nvPr/>
        </p:nvSpPr>
        <p:spPr>
          <a:xfrm>
            <a:off x="2861382" y="523850"/>
            <a:ext cx="1169618" cy="1179317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666257"/>
              </p:ext>
            </p:extLst>
          </p:nvPr>
        </p:nvGraphicFramePr>
        <p:xfrm>
          <a:off x="3781167" y="1828800"/>
          <a:ext cx="7969555" cy="2926047"/>
        </p:xfrm>
        <a:graphic>
          <a:graphicData uri="http://schemas.openxmlformats.org/drawingml/2006/table">
            <a:tbl>
              <a:tblPr/>
              <a:tblGrid>
                <a:gridCol w="2392200"/>
                <a:gridCol w="3925976"/>
                <a:gridCol w="1651379"/>
              </a:tblGrid>
              <a:tr h="335851"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Detalle</a:t>
                      </a:r>
                      <a:endParaRPr lang="es-CO" sz="1800" b="0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8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Unidad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CO" sz="1200" b="0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s-CO" sz="1800" b="0" i="0" u="none" strike="noStrike" kern="1200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Valor</a:t>
                      </a:r>
                      <a:endParaRPr lang="es-CO" sz="1800" b="0" i="0" u="none" strike="noStrike" kern="1200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</a:tr>
              <a:tr h="810561">
                <a:tc>
                  <a:txBody>
                    <a:bodyPr/>
                    <a:lstStyle/>
                    <a:p>
                      <a:pPr algn="just" fontAlgn="b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 Operativo 2019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just" fontAlgn="b">
                        <a:buAutoNum type="arabicPeriod"/>
                      </a:pPr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Secretaría Técnica (7 meses)</a:t>
                      </a:r>
                    </a:p>
                    <a:p>
                      <a:pPr marL="342900" indent="-342900" algn="just" fontAlgn="b">
                        <a:buAutoNum type="arabicPeriod"/>
                      </a:pPr>
                      <a:endParaRPr lang="es-CO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fontAlgn="b">
                        <a:buAutoNum type="arabicPeriod"/>
                      </a:pPr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Mesa Conjunta Páramos</a:t>
                      </a:r>
                    </a:p>
                    <a:p>
                      <a:pPr marL="342900" indent="-342900" algn="just" fontAlgn="b">
                        <a:buAutoNum type="arabicPeriod"/>
                      </a:pPr>
                      <a:endParaRPr lang="es-CO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fontAlgn="b">
                        <a:buAutoNum type="arabicPeriod"/>
                      </a:pPr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Formulación </a:t>
                      </a:r>
                      <a:r>
                        <a:rPr lang="es-CO" sz="18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PSA</a:t>
                      </a:r>
                      <a:endParaRPr lang="es-CO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fontAlgn="b">
                        <a:buAutoNum type="arabicPeriod"/>
                      </a:pPr>
                      <a:endParaRPr lang="es-CO" sz="18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marL="342900" indent="-342900" algn="just" fontAlgn="b">
                        <a:buAutoNum type="arabicPeriod"/>
                      </a:pPr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Logística</a:t>
                      </a:r>
                      <a:r>
                        <a:rPr lang="es-CO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Comités y otros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$132.685.000</a:t>
                      </a:r>
                      <a:endParaRPr lang="es-C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431">
                <a:tc>
                  <a:txBody>
                    <a:bodyPr/>
                    <a:lstStyle/>
                    <a:p>
                      <a:pPr algn="ctr" fontAlgn="b"/>
                      <a:endParaRPr lang="es-C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8" name="2 Imagen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2036618"/>
            <a:ext cx="1225109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25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6587418" cy="2901425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69696" y="596996"/>
            <a:ext cx="5213140" cy="5124876"/>
          </a:xfrm>
          <a:prstGeom prst="rect">
            <a:avLst/>
          </a:prstGeom>
        </p:spPr>
      </p:pic>
      <p:sp>
        <p:nvSpPr>
          <p:cNvPr id="10" name="38 Rectángulo"/>
          <p:cNvSpPr/>
          <p:nvPr/>
        </p:nvSpPr>
        <p:spPr>
          <a:xfrm>
            <a:off x="2131682" y="2557143"/>
            <a:ext cx="464448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GRACIAS..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62760" y="5536849"/>
            <a:ext cx="4733445" cy="1321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836" y="6342017"/>
            <a:ext cx="820524" cy="31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1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6775</TotalTime>
  <Words>394</Words>
  <Application>Microsoft Office PowerPoint</Application>
  <PresentationFormat>Panorámica</PresentationFormat>
  <Paragraphs>74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5" baseType="lpstr">
      <vt:lpstr>Arial</vt:lpstr>
      <vt:lpstr>Berlin Sans FB Demi</vt:lpstr>
      <vt:lpstr>Calibri</vt:lpstr>
      <vt:lpstr>Calibri Light</vt:lpstr>
      <vt:lpstr>Impact</vt:lpstr>
      <vt:lpstr>Symbol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Asus</dc:creator>
  <cp:lastModifiedBy>Componente3</cp:lastModifiedBy>
  <cp:revision>425</cp:revision>
  <cp:lastPrinted>2017-01-17T22:43:59Z</cp:lastPrinted>
  <dcterms:created xsi:type="dcterms:W3CDTF">2017-01-12T19:05:06Z</dcterms:created>
  <dcterms:modified xsi:type="dcterms:W3CDTF">2019-03-18T15:37:01Z</dcterms:modified>
</cp:coreProperties>
</file>